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68" r:id="rId3"/>
    <p:sldId id="257" r:id="rId4"/>
    <p:sldId id="258" r:id="rId5"/>
    <p:sldId id="259" r:id="rId6"/>
    <p:sldId id="261" r:id="rId7"/>
    <p:sldId id="262" r:id="rId8"/>
    <p:sldId id="263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17F23-2FEE-4B20-84FA-0647B5E96D81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A57C9-19BF-4BD1-A7BB-E0755F03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1206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E3057-E663-4CF5-A72D-57EE8BDCD1D7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C5809-A20B-4FD7-9A18-AD2FE8557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7366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5809-A20B-4FD7-9A18-AD2FE85571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05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79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06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98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09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24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07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5809-A20B-4FD7-9A18-AD2FE85571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25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6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0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2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09"/>
            <a:ext cx="12192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76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95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7" y="541855"/>
            <a:ext cx="11222376" cy="701731"/>
          </a:xfrm>
        </p:spPr>
        <p:txBody>
          <a:bodyPr wrap="square" anchor="b">
            <a:spAutoFit/>
          </a:bodyPr>
          <a:lstStyle>
            <a:lvl1pPr>
              <a:defRPr spc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1896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2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9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9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2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4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7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5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3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7773F-E1A3-451D-9F24-97E0F19037DB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Public Information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0C7A4-05DF-4DF8-A27F-6817EB55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0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google.com/pubs/archive/36299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google.com/pubs/archive/36299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the HEART Framework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r>
              <a:rPr lang="en-US" dirty="0" smtClean="0"/>
              <a:t>Leveraging the Google* approach to determine meaningful UX metrics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31446" y="5940381"/>
            <a:ext cx="2882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/>
              <a:t>*Adapted from:  </a:t>
            </a:r>
            <a:r>
              <a:rPr lang="en-US" sz="1200" dirty="0" smtClean="0">
                <a:hlinkClick r:id="rId3"/>
              </a:rPr>
              <a:t>Google HEART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1281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84718" y="1537548"/>
            <a:ext cx="10830983" cy="415263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HEART framework provides a method for defining user experience measures for a system, product, or feature.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dirty="0" smtClean="0"/>
              <a:t>The following slides describe:</a:t>
            </a:r>
          </a:p>
          <a:p>
            <a:r>
              <a:rPr lang="en-US" dirty="0" smtClean="0"/>
              <a:t>Dimensions represented in the HEART framework</a:t>
            </a:r>
          </a:p>
          <a:p>
            <a:r>
              <a:rPr lang="en-US" dirty="0" smtClean="0"/>
              <a:t>Steps to apply the framework</a:t>
            </a:r>
          </a:p>
          <a:p>
            <a:r>
              <a:rPr lang="en-US" dirty="0" smtClean="0"/>
              <a:t>HEART framework examples</a:t>
            </a:r>
            <a:endParaRPr lang="en-US" dirty="0"/>
          </a:p>
          <a:p>
            <a:r>
              <a:rPr lang="en-US" dirty="0" smtClean="0"/>
              <a:t>Helpful tips for applying framework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the HEART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3562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70949" y="1528731"/>
            <a:ext cx="5486400" cy="20726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0949" y="3821987"/>
            <a:ext cx="5486400" cy="20726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85076" y="1528731"/>
            <a:ext cx="5486400" cy="20726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85076" y="3821987"/>
            <a:ext cx="5486400" cy="20726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</a:t>
            </a:r>
            <a:r>
              <a:rPr lang="en-US" dirty="0"/>
              <a:t>Framework for M</a:t>
            </a:r>
            <a:r>
              <a:rPr lang="en-US" dirty="0" smtClean="0"/>
              <a:t>easuring UX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5112" y="1308573"/>
            <a:ext cx="828111" cy="1231106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dirty="0">
                <a:ln/>
                <a:solidFill>
                  <a:srgbClr val="CC3300"/>
                </a:solidFill>
              </a:rPr>
              <a:t>H</a:t>
            </a:r>
          </a:p>
        </p:txBody>
      </p:sp>
      <p:sp>
        <p:nvSpPr>
          <p:cNvPr id="7" name="Rectangle 6"/>
          <p:cNvSpPr/>
          <p:nvPr/>
        </p:nvSpPr>
        <p:spPr>
          <a:xfrm>
            <a:off x="538951" y="3618487"/>
            <a:ext cx="1325042" cy="1231106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dirty="0">
                <a:ln/>
                <a:solidFill>
                  <a:srgbClr val="CC3300"/>
                </a:solidFill>
              </a:rPr>
              <a:t>AR</a:t>
            </a:r>
          </a:p>
        </p:txBody>
      </p:sp>
      <p:sp>
        <p:nvSpPr>
          <p:cNvPr id="9" name="Rectangle 8"/>
          <p:cNvSpPr/>
          <p:nvPr/>
        </p:nvSpPr>
        <p:spPr>
          <a:xfrm>
            <a:off x="6319451" y="3618487"/>
            <a:ext cx="703078" cy="1231106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dirty="0">
                <a:ln/>
                <a:solidFill>
                  <a:srgbClr val="CC3300"/>
                </a:solidFill>
              </a:rPr>
              <a:t>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96807" y="1308573"/>
            <a:ext cx="696665" cy="1231106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dirty="0">
                <a:ln/>
                <a:solidFill>
                  <a:srgbClr val="CC3300"/>
                </a:solidFill>
              </a:rPr>
              <a:t>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15703" y="1458458"/>
            <a:ext cx="4101568" cy="1180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67" b="1" dirty="0"/>
              <a:t>Happiness</a:t>
            </a:r>
          </a:p>
          <a:p>
            <a:r>
              <a:rPr lang="en-US" sz="1467" dirty="0"/>
              <a:t>Focuses on subjective aspects of a product or feature, like satisfaction, design appeal, and perceived usability.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191750" y="1465286"/>
            <a:ext cx="4556257" cy="954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67" b="1" dirty="0"/>
              <a:t>Engagement</a:t>
            </a:r>
          </a:p>
          <a:p>
            <a:r>
              <a:rPr lang="en-US" sz="1467" dirty="0"/>
              <a:t>Focuses on the frequency, intensity, and overall level of involvement with a product or feature(s).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050870" y="3751501"/>
            <a:ext cx="3922845" cy="954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67" b="1" dirty="0"/>
              <a:t>Adoption &amp; Retention</a:t>
            </a:r>
          </a:p>
          <a:p>
            <a:r>
              <a:rPr lang="en-US" sz="1467" dirty="0"/>
              <a:t>Focuses on the </a:t>
            </a:r>
            <a:r>
              <a:rPr lang="en-US" sz="1467" i="1" dirty="0"/>
              <a:t>initial uptake </a:t>
            </a:r>
            <a:r>
              <a:rPr lang="en-US" sz="1467" dirty="0"/>
              <a:t>and </a:t>
            </a:r>
            <a:r>
              <a:rPr lang="en-US" sz="1467" i="1" dirty="0"/>
              <a:t>continued</a:t>
            </a:r>
            <a:r>
              <a:rPr lang="en-US" sz="1467" dirty="0"/>
              <a:t> </a:t>
            </a:r>
            <a:r>
              <a:rPr lang="en-US" sz="1467" i="1" dirty="0"/>
              <a:t>use </a:t>
            </a:r>
            <a:r>
              <a:rPr lang="en-US" sz="1467" dirty="0"/>
              <a:t>of a product or feature(s) over time.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191748" y="3766658"/>
            <a:ext cx="4556259" cy="1180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67" b="1" dirty="0"/>
              <a:t>Task Success</a:t>
            </a:r>
          </a:p>
          <a:p>
            <a:r>
              <a:rPr lang="en-US" sz="1467" dirty="0"/>
              <a:t>Focuses on how efficiently, effectively, and successfully users accomplish key tasks using the product or feature(s).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15703" y="2840648"/>
            <a:ext cx="46416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How do you know users are satisfied?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91750" y="2833309"/>
            <a:ext cx="4650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How deeply are users connected to the product or feature?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15702" y="4761508"/>
            <a:ext cx="46416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How quickly is the new product or feature used initially?</a:t>
            </a:r>
          </a:p>
          <a:p>
            <a:endParaRPr lang="en-US" sz="1600" b="1" dirty="0">
              <a:solidFill>
                <a:srgbClr val="0070C0"/>
              </a:solidFill>
            </a:endParaRPr>
          </a:p>
          <a:p>
            <a:r>
              <a:rPr lang="en-US" sz="1600" b="1" dirty="0">
                <a:solidFill>
                  <a:srgbClr val="0070C0"/>
                </a:solidFill>
              </a:rPr>
              <a:t>How is usage sustained over time?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91749" y="5135102"/>
            <a:ext cx="4579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How effectively do users complete key activities?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24695" y="6115243"/>
            <a:ext cx="25101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Based on:  </a:t>
            </a:r>
            <a:r>
              <a:rPr lang="en-US" sz="1200" dirty="0" smtClean="0">
                <a:hlinkClick r:id="rId3"/>
              </a:rPr>
              <a:t>Google HEART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094845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916445" y="1663182"/>
            <a:ext cx="10790648" cy="415263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667" b="1" dirty="0">
                <a:latin typeface="+mj-lt"/>
              </a:rPr>
              <a:t>Identify Goals</a:t>
            </a:r>
          </a:p>
          <a:p>
            <a:pPr>
              <a:spcBef>
                <a:spcPts val="0"/>
              </a:spcBef>
            </a:pPr>
            <a:r>
              <a:rPr lang="en-US" sz="2133" dirty="0">
                <a:latin typeface="+mj-lt"/>
              </a:rPr>
              <a:t>Pick the HEART dimension(s) that are most relevant to the project</a:t>
            </a:r>
          </a:p>
          <a:p>
            <a:pPr>
              <a:spcBef>
                <a:spcPts val="0"/>
              </a:spcBef>
            </a:pPr>
            <a:r>
              <a:rPr lang="en-US" sz="2133" dirty="0" smtClean="0">
                <a:latin typeface="+mj-lt"/>
              </a:rPr>
              <a:t>Determine which project goals rely strongly on the user experience </a:t>
            </a:r>
          </a:p>
          <a:p>
            <a:pPr>
              <a:spcBef>
                <a:spcPts val="0"/>
              </a:spcBef>
            </a:pPr>
            <a:r>
              <a:rPr lang="en-US" sz="2133" dirty="0" smtClean="0">
                <a:latin typeface="+mj-lt"/>
              </a:rPr>
              <a:t>Map goals to the selected HEART dimension(s) </a:t>
            </a:r>
            <a:endParaRPr lang="en-US" sz="2133" dirty="0">
              <a:latin typeface="+mj-lt"/>
            </a:endParaRPr>
          </a:p>
          <a:p>
            <a:pPr marL="0" indent="0">
              <a:buNone/>
            </a:pPr>
            <a:r>
              <a:rPr lang="en-US" sz="2667" b="1" dirty="0">
                <a:latin typeface="+mj-lt"/>
              </a:rPr>
              <a:t>Determine Signals</a:t>
            </a:r>
          </a:p>
          <a:p>
            <a:pPr>
              <a:spcBef>
                <a:spcPts val="0"/>
              </a:spcBef>
            </a:pPr>
            <a:r>
              <a:rPr lang="en-US" sz="2133" dirty="0">
                <a:latin typeface="+mj-lt"/>
              </a:rPr>
              <a:t>For each </a:t>
            </a:r>
            <a:r>
              <a:rPr lang="en-US" sz="2133" dirty="0" smtClean="0">
                <a:latin typeface="+mj-lt"/>
              </a:rPr>
              <a:t>mapped goal, </a:t>
            </a:r>
            <a:r>
              <a:rPr lang="en-US" sz="2133" dirty="0">
                <a:latin typeface="+mj-lt"/>
              </a:rPr>
              <a:t>identify </a:t>
            </a:r>
            <a:r>
              <a:rPr lang="en-US" sz="2133" dirty="0" smtClean="0">
                <a:latin typeface="+mj-lt"/>
              </a:rPr>
              <a:t>behavioral and/or attitudinal indicators of success (or failure) </a:t>
            </a:r>
            <a:endParaRPr lang="en-US" sz="2133" dirty="0">
              <a:latin typeface="+mj-lt"/>
            </a:endParaRPr>
          </a:p>
          <a:p>
            <a:pPr marL="0" indent="0">
              <a:buNone/>
            </a:pPr>
            <a:r>
              <a:rPr lang="en-US" sz="2667" b="1" dirty="0">
                <a:latin typeface="+mj-lt"/>
              </a:rPr>
              <a:t>Identify Metrics</a:t>
            </a:r>
          </a:p>
          <a:p>
            <a:pPr>
              <a:spcBef>
                <a:spcPts val="0"/>
              </a:spcBef>
            </a:pPr>
            <a:r>
              <a:rPr lang="en-US" sz="2133" dirty="0" smtClean="0">
                <a:latin typeface="+mj-lt"/>
              </a:rPr>
              <a:t>Determine possible </a:t>
            </a:r>
            <a:r>
              <a:rPr lang="en-US" sz="2133" dirty="0">
                <a:latin typeface="+mj-lt"/>
              </a:rPr>
              <a:t>ways to measure the signals </a:t>
            </a:r>
            <a:r>
              <a:rPr lang="en-US" sz="2133" dirty="0" smtClean="0">
                <a:latin typeface="+mj-lt"/>
              </a:rPr>
              <a:t>(i.e. the behaviors and attitudes) over time</a:t>
            </a:r>
            <a:endParaRPr lang="en-US" sz="2133" dirty="0">
              <a:latin typeface="+mj-lt"/>
            </a:endParaRPr>
          </a:p>
          <a:p>
            <a:pPr marL="0" indent="0">
              <a:spcBef>
                <a:spcPts val="1600"/>
              </a:spcBef>
              <a:buNone/>
            </a:pPr>
            <a:r>
              <a:rPr lang="en-US" sz="2667" b="1" dirty="0">
                <a:latin typeface="+mj-lt"/>
              </a:rPr>
              <a:t>Prioritize and Select Metrics</a:t>
            </a:r>
          </a:p>
          <a:p>
            <a:pPr>
              <a:spcBef>
                <a:spcPts val="0"/>
              </a:spcBef>
            </a:pPr>
            <a:r>
              <a:rPr lang="en-US" sz="2133" dirty="0">
                <a:latin typeface="+mj-lt"/>
              </a:rPr>
              <a:t>Review and prioritize metrics </a:t>
            </a:r>
            <a:r>
              <a:rPr lang="en-US" sz="2133" dirty="0" smtClean="0">
                <a:latin typeface="+mj-lt"/>
              </a:rPr>
              <a:t>based on value and difficulty/feasibility. </a:t>
            </a:r>
            <a:r>
              <a:rPr lang="en-US" sz="2133" dirty="0">
                <a:latin typeface="+mj-lt"/>
              </a:rPr>
              <a:t>Based on prioritization, select metrics to be used.</a:t>
            </a:r>
          </a:p>
          <a:p>
            <a:endParaRPr lang="en-US" sz="2133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HEART Framework </a:t>
            </a:r>
            <a:r>
              <a:rPr lang="en-US" dirty="0"/>
              <a:t>P</a:t>
            </a:r>
            <a:r>
              <a:rPr lang="en-US" dirty="0" smtClean="0"/>
              <a:t>rocess</a:t>
            </a:r>
            <a:endParaRPr lang="en-US" dirty="0"/>
          </a:p>
        </p:txBody>
      </p:sp>
      <p:sp>
        <p:nvSpPr>
          <p:cNvPr id="4" name="Oval 3"/>
          <p:cNvSpPr>
            <a:spLocks/>
          </p:cNvSpPr>
          <p:nvPr/>
        </p:nvSpPr>
        <p:spPr bwMode="auto">
          <a:xfrm>
            <a:off x="484717" y="1756999"/>
            <a:ext cx="343078" cy="389513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Arial" charset="0"/>
              </a:rPr>
              <a:t>1</a:t>
            </a:r>
          </a:p>
        </p:txBody>
      </p:sp>
      <p:sp>
        <p:nvSpPr>
          <p:cNvPr id="5" name="Oval 4"/>
          <p:cNvSpPr>
            <a:spLocks/>
          </p:cNvSpPr>
          <p:nvPr/>
        </p:nvSpPr>
        <p:spPr bwMode="auto">
          <a:xfrm>
            <a:off x="484717" y="3029102"/>
            <a:ext cx="343078" cy="389513"/>
          </a:xfrm>
          <a:prstGeom prst="ellipse">
            <a:avLst/>
          </a:prstGeom>
          <a:solidFill>
            <a:srgbClr val="A66B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Arial" charset="0"/>
              </a:rPr>
              <a:t>2</a:t>
            </a:r>
          </a:p>
        </p:txBody>
      </p:sp>
      <p:sp>
        <p:nvSpPr>
          <p:cNvPr id="6" name="Oval 5"/>
          <p:cNvSpPr>
            <a:spLocks/>
          </p:cNvSpPr>
          <p:nvPr/>
        </p:nvSpPr>
        <p:spPr bwMode="auto">
          <a:xfrm>
            <a:off x="484717" y="3853578"/>
            <a:ext cx="343078" cy="389513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Arial" charset="0"/>
              </a:rPr>
              <a:t>3</a:t>
            </a:r>
          </a:p>
        </p:txBody>
      </p:sp>
      <p:sp>
        <p:nvSpPr>
          <p:cNvPr id="7" name="Oval 6"/>
          <p:cNvSpPr>
            <a:spLocks/>
          </p:cNvSpPr>
          <p:nvPr/>
        </p:nvSpPr>
        <p:spPr bwMode="auto">
          <a:xfrm>
            <a:off x="484717" y="4723505"/>
            <a:ext cx="343078" cy="389513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Arial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042746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84717" y="1357330"/>
            <a:ext cx="11523435" cy="8778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67" dirty="0" smtClean="0">
                <a:solidFill>
                  <a:srgbClr val="0070C0"/>
                </a:solidFill>
              </a:rPr>
              <a:t>This example shows how HEART could  be used to identify a set of UX metrics for a new mobile app that enables "on the go" invoice approval for users in a large organization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7" y="541856"/>
            <a:ext cx="11222376" cy="701731"/>
          </a:xfrm>
        </p:spPr>
        <p:txBody>
          <a:bodyPr/>
          <a:lstStyle/>
          <a:p>
            <a:r>
              <a:rPr lang="en-US" dirty="0" smtClean="0"/>
              <a:t>HEART Example </a:t>
            </a:r>
            <a:r>
              <a:rPr lang="en-US" sz="2667" dirty="0" smtClean="0"/>
              <a:t>(1 </a:t>
            </a:r>
            <a:r>
              <a:rPr lang="en-US" sz="2667" dirty="0"/>
              <a:t>of 3) </a:t>
            </a:r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994883"/>
              </p:ext>
            </p:extLst>
          </p:nvPr>
        </p:nvGraphicFramePr>
        <p:xfrm>
          <a:off x="602213" y="2539269"/>
          <a:ext cx="11259229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746"/>
                <a:gridCol w="2926885"/>
                <a:gridCol w="2038133"/>
                <a:gridCol w="3906465"/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HEART Dimension</a:t>
                      </a:r>
                      <a:endParaRPr lang="en-US" sz="1900" b="1" baseline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Goals</a:t>
                      </a:r>
                      <a:endParaRPr lang="en-US" sz="1900" b="1" baseline="0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rgbClr val="7030A0"/>
                          </a:solidFill>
                          <a:latin typeface="+mj-lt"/>
                          <a:cs typeface="Arial" panose="020B0604020202020204" pitchFamily="34" charset="0"/>
                        </a:rPr>
                        <a:t>Signals</a:t>
                      </a:r>
                      <a:endParaRPr lang="en-US" sz="1900" b="1" baseline="0" dirty="0">
                        <a:solidFill>
                          <a:srgbClr val="7030A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  <a:latin typeface="+mj-lt"/>
                          <a:cs typeface="Arial" panose="020B0604020202020204" pitchFamily="34" charset="0"/>
                        </a:rPr>
                        <a:t>Metrics</a:t>
                      </a:r>
                      <a:endParaRPr lang="en-US" sz="1900" b="1" baseline="0" dirty="0">
                        <a:solidFill>
                          <a:schemeClr val="accent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 rowSpan="2"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appiness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App serves as a trusted easy-to-use tool for invoice approval on the go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kern="1200" baseline="0" dirty="0" smtClean="0">
                          <a:solidFill>
                            <a:srgbClr val="7030A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User perception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900" kern="1200" baseline="0" dirty="0">
                        <a:solidFill>
                          <a:srgbClr val="7030A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kern="1200" baseline="0" dirty="0" smtClean="0">
                          <a:solidFill>
                            <a:schemeClr val="accen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User satisfaction scores over time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kern="1200" baseline="0" dirty="0" smtClean="0">
                          <a:solidFill>
                            <a:schemeClr val="accen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Comparison of baseline and post implementation System Usability Scale (SUS) scores</a:t>
                      </a:r>
                      <a:endParaRPr lang="en-US" sz="1900" kern="1200" baseline="0" dirty="0">
                        <a:solidFill>
                          <a:schemeClr val="accent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 vMerge="1">
                  <a:txBody>
                    <a:bodyPr/>
                    <a:lstStyle/>
                    <a:p>
                      <a:endParaRPr lang="en-US" sz="14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App is perceived as valuable by all users despite varying number of invoices to approve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rgbClr val="7030A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User perception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900" kern="1200" baseline="0" dirty="0">
                        <a:solidFill>
                          <a:srgbClr val="7030A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chemeClr val="accen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User satisfaction score trends over time for users with a large number of invoices compared with users with a small number of invoices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425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7" y="541857"/>
            <a:ext cx="11222376" cy="701731"/>
          </a:xfrm>
        </p:spPr>
        <p:txBody>
          <a:bodyPr/>
          <a:lstStyle/>
          <a:p>
            <a:r>
              <a:rPr lang="en-US" dirty="0" smtClean="0"/>
              <a:t>HEART Example </a:t>
            </a:r>
            <a:r>
              <a:rPr lang="en-US" sz="2667" dirty="0"/>
              <a:t>(2 of 3) 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838133"/>
              </p:ext>
            </p:extLst>
          </p:nvPr>
        </p:nvGraphicFramePr>
        <p:xfrm>
          <a:off x="484717" y="1404021"/>
          <a:ext cx="1133082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877"/>
                <a:gridCol w="2459865"/>
                <a:gridCol w="3100833"/>
                <a:gridCol w="3447245"/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HEART Dimension</a:t>
                      </a:r>
                      <a:endParaRPr lang="en-US" sz="1900" b="1" baseline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Goals</a:t>
                      </a:r>
                      <a:endParaRPr lang="en-US" sz="1900" b="1" baseline="0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rgbClr val="7030A0"/>
                          </a:solidFill>
                          <a:latin typeface="+mj-lt"/>
                          <a:cs typeface="Arial" panose="020B0604020202020204" pitchFamily="34" charset="0"/>
                        </a:rPr>
                        <a:t>Signals</a:t>
                      </a:r>
                      <a:endParaRPr lang="en-US" sz="1900" b="1" baseline="0" dirty="0">
                        <a:solidFill>
                          <a:srgbClr val="7030A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  <a:latin typeface="+mj-lt"/>
                          <a:cs typeface="Arial" panose="020B0604020202020204" pitchFamily="34" charset="0"/>
                        </a:rPr>
                        <a:t>Metrics</a:t>
                      </a:r>
                      <a:endParaRPr lang="en-US" sz="1900" b="1" baseline="0" dirty="0">
                        <a:solidFill>
                          <a:schemeClr val="accent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80">
                <a:tc rowSpan="5">
                  <a:txBody>
                    <a:bodyPr/>
                    <a:lstStyle/>
                    <a:p>
                      <a:r>
                        <a:rPr lang="en-US" sz="2800" b="0" baseline="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doption and </a:t>
                      </a:r>
                      <a:r>
                        <a:rPr lang="en-US" sz="2800" b="0" baseline="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etention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App is utilized as an alternative to the laptop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kern="1200" baseline="0" dirty="0" smtClean="0">
                          <a:solidFill>
                            <a:srgbClr val="7030A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App downloads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kern="1200" baseline="0" dirty="0" smtClean="0">
                          <a:solidFill>
                            <a:schemeClr val="accen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Unique app installs over time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4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50" baseline="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rgbClr val="7030A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Continued app use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kern="1200" baseline="0" dirty="0" smtClean="0">
                          <a:solidFill>
                            <a:schemeClr val="accen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App deletion rates over time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kern="1200" baseline="0" dirty="0" smtClean="0">
                          <a:solidFill>
                            <a:schemeClr val="accen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App usage tracking over time</a:t>
                      </a:r>
                      <a:endParaRPr lang="en-US" sz="1900" kern="1200" baseline="0" dirty="0">
                        <a:solidFill>
                          <a:schemeClr val="accent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75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50" baseline="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rgbClr val="7030A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App usage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chemeClr val="accen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App launch frequency per day, week, month, etc. as compared to baseline of mobile app and laptop</a:t>
                      </a:r>
                      <a:endParaRPr lang="en-US" sz="1900" kern="1200" baseline="0" dirty="0">
                        <a:solidFill>
                          <a:schemeClr val="accent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15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50" baseline="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rgbClr val="7030A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Approvals performed on laptop vs app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chemeClr val="accen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Ratio of total invoices dispositioned on app vs. laptop over time</a:t>
                      </a:r>
                      <a:endParaRPr lang="en-US" sz="1900" kern="1200" baseline="0" dirty="0">
                        <a:solidFill>
                          <a:schemeClr val="accent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endParaRPr lang="en-US" sz="14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Users recommend app to colleagues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rgbClr val="7030A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Net Promoter Score (NPS) for app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kern="1200" baseline="0" dirty="0" smtClean="0">
                          <a:solidFill>
                            <a:schemeClr val="accent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Relative change in NPS over time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3848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Example </a:t>
            </a:r>
            <a:r>
              <a:rPr lang="en-US" sz="2667" dirty="0"/>
              <a:t>(3 of 3) 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0228013"/>
              </p:ext>
            </p:extLst>
          </p:nvPr>
        </p:nvGraphicFramePr>
        <p:xfrm>
          <a:off x="822381" y="1959719"/>
          <a:ext cx="10547047" cy="355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0096"/>
                <a:gridCol w="2856217"/>
                <a:gridCol w="2579121"/>
                <a:gridCol w="2781613"/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HEART Dimension</a:t>
                      </a:r>
                      <a:endParaRPr lang="en-US" sz="1900" b="1" baseline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Goals</a:t>
                      </a:r>
                      <a:endParaRPr lang="en-US" sz="1900" b="1" baseline="0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rgbClr val="7030A0"/>
                          </a:solidFill>
                          <a:latin typeface="+mj-lt"/>
                          <a:cs typeface="Arial" panose="020B0604020202020204" pitchFamily="34" charset="0"/>
                        </a:rPr>
                        <a:t>Signals</a:t>
                      </a:r>
                      <a:endParaRPr lang="en-US" sz="1900" b="1" baseline="0" dirty="0">
                        <a:solidFill>
                          <a:srgbClr val="7030A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  <a:latin typeface="+mj-lt"/>
                          <a:cs typeface="Arial" panose="020B0604020202020204" pitchFamily="34" charset="0"/>
                        </a:rPr>
                        <a:t>Metrics</a:t>
                      </a:r>
                      <a:endParaRPr lang="en-US" sz="1900" b="1" baseline="0" dirty="0">
                        <a:solidFill>
                          <a:schemeClr val="accent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02080">
                <a:tc rowSpan="2">
                  <a:txBody>
                    <a:bodyPr/>
                    <a:lstStyle/>
                    <a:p>
                      <a:r>
                        <a:rPr lang="en-US" sz="2800" b="0" kern="1200" baseline="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ask Success</a:t>
                      </a:r>
                      <a:endParaRPr lang="en-US" sz="2800" b="0" kern="120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Users can effectively disposition invoices on app</a:t>
                      </a:r>
                      <a:endParaRPr lang="en-US" sz="1900" baseline="0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baseline="0" dirty="0" smtClean="0">
                          <a:solidFill>
                            <a:srgbClr val="7030A0"/>
                          </a:solidFill>
                          <a:latin typeface="+mj-lt"/>
                          <a:cs typeface="Arial" panose="020B0604020202020204" pitchFamily="34" charset="0"/>
                        </a:rPr>
                        <a:t>Complete disposition of individual invoices on app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baseline="0" dirty="0" smtClean="0">
                          <a:solidFill>
                            <a:schemeClr val="accent1"/>
                          </a:solidFill>
                          <a:latin typeface="+mj-lt"/>
                          <a:cs typeface="Arial" panose="020B0604020202020204" pitchFamily="34" charset="0"/>
                        </a:rPr>
                        <a:t>Ratio of invoices dispositioned by user on the app v. laptop over time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900" baseline="0" dirty="0" smtClean="0">
                          <a:solidFill>
                            <a:schemeClr val="accent1"/>
                          </a:solidFill>
                          <a:latin typeface="+mj-lt"/>
                          <a:cs typeface="Arial" panose="020B0604020202020204" pitchFamily="34" charset="0"/>
                        </a:rPr>
                        <a:t>Time taken to disposition an invoice once it arrives in inbox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2000">
                <a:tc vMerge="1">
                  <a:txBody>
                    <a:bodyPr/>
                    <a:lstStyle/>
                    <a:p>
                      <a:endParaRPr lang="en-US" sz="14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50" baseline="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baseline="0" dirty="0" smtClean="0">
                          <a:solidFill>
                            <a:srgbClr val="7030A0"/>
                          </a:solidFill>
                          <a:latin typeface="+mj-lt"/>
                          <a:cs typeface="Arial" panose="020B0604020202020204" pitchFamily="34" charset="0"/>
                        </a:rPr>
                        <a:t>Invoice disposition error rates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2857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900" baseline="0" dirty="0" smtClean="0">
                          <a:solidFill>
                            <a:schemeClr val="accent1"/>
                          </a:solidFill>
                          <a:latin typeface="+mj-lt"/>
                          <a:cs typeface="Arial" panose="020B0604020202020204" pitchFamily="34" charset="0"/>
                        </a:rPr>
                        <a:t>Error rate comparison of laptop v. mobile app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900" baseline="0" dirty="0">
                        <a:solidFill>
                          <a:schemeClr val="accent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6459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670774" y="159380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a team activity – get the right people involved </a:t>
            </a:r>
          </a:p>
          <a:p>
            <a:r>
              <a:rPr lang="en-US" dirty="0" smtClean="0"/>
              <a:t>The HEART Framework is a structured “thinking tool”.  Specific signals and metrics need to be identified by the team </a:t>
            </a:r>
          </a:p>
          <a:p>
            <a:r>
              <a:rPr lang="en-US" dirty="0" smtClean="0"/>
              <a:t>A “signal” is an indicator of what success or failure might look like in terms of user behaviors and/or attitudes </a:t>
            </a:r>
          </a:p>
          <a:p>
            <a:r>
              <a:rPr lang="en-US" dirty="0" smtClean="0"/>
              <a:t>“Metrics” are the specific ways to measure the signal over time</a:t>
            </a:r>
          </a:p>
          <a:p>
            <a:r>
              <a:rPr lang="en-US" dirty="0" smtClean="0"/>
              <a:t>When prioritizing and selecting metrics, aim for a final set of metrics that includes all the relevant dimensions of the HEART framework</a:t>
            </a:r>
          </a:p>
          <a:p>
            <a:r>
              <a:rPr lang="en-US" dirty="0" smtClean="0"/>
              <a:t>Less is more.  It’s better to aim for a fewer (more meaningful) metrics, based on the goals.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16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82ad3a63-90ad-4a46-a3cb-757f4658e205" origin="userSelected">
  <element uid="8490d18d-1e1f-4ae2-adbe-3f6683173bee" value=""/>
  <element uid="7349a702-6462-4442-88eb-c64cd513835c" value=""/>
  <element uid="03e9b10b-a1f9-4a88-9630-476473f62285" value=""/>
</sisl>
</file>

<file path=customXml/itemProps1.xml><?xml version="1.0" encoding="utf-8"?>
<ds:datastoreItem xmlns:ds="http://schemas.openxmlformats.org/officeDocument/2006/customXml" ds:itemID="{0E5DF104-9DCD-4DBA-8E1C-3A4AA3810750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721</Words>
  <Application>Microsoft Office PowerPoint</Application>
  <PresentationFormat>Widescreen</PresentationFormat>
  <Paragraphs>99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Introduction to the HEART Framework </vt:lpstr>
      <vt:lpstr>Introduction to the HEART Framework</vt:lpstr>
      <vt:lpstr>HEART Framework for Measuring UX</vt:lpstr>
      <vt:lpstr>The HEART Framework Process</vt:lpstr>
      <vt:lpstr>HEART Example (1 of 3) </vt:lpstr>
      <vt:lpstr>HEART Example (2 of 3) </vt:lpstr>
      <vt:lpstr>HEART Example (3 of 3) </vt:lpstr>
      <vt:lpstr>A Few Tips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Joel</dc:creator>
  <cp:keywords>*$%PUB-*$%GenBus</cp:keywords>
  <cp:lastModifiedBy>Miller, Joel</cp:lastModifiedBy>
  <cp:revision>9</cp:revision>
  <dcterms:created xsi:type="dcterms:W3CDTF">2017-08-09T23:33:18Z</dcterms:created>
  <dcterms:modified xsi:type="dcterms:W3CDTF">2017-08-11T18:07:36Z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87d01fb6-0dd9-435c-937a-fce155a1fa56</vt:lpwstr>
  </property>
  <property fmtid="{D5CDD505-2E9C-101B-9397-08002B2CF9AE}" pid="3" name="bjSaver">
    <vt:lpwstr>roljm2QX6ffSgnDj8kffNsoGcZpxLyC3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policy="82ad3a63-90ad-4a46-a3cb-757f4658e205" origin="userSelected" xmlns="http://www.boldonj</vt:lpwstr>
  </property>
  <property fmtid="{D5CDD505-2E9C-101B-9397-08002B2CF9AE}" pid="5" name="bjDocumentLabelXML-0">
    <vt:lpwstr>ames.com/2008/01/sie/internal/label"&gt;&lt;element uid="8490d18d-1e1f-4ae2-adbe-3f6683173bee" value="" /&gt;&lt;element uid="7349a702-6462-4442-88eb-c64cd513835c" value="" /&gt;&lt;element uid="03e9b10b-a1f9-4a88-9630-476473f62285" value="" /&gt;&lt;/sisl&gt;</vt:lpwstr>
  </property>
  <property fmtid="{D5CDD505-2E9C-101B-9397-08002B2CF9AE}" pid="6" name="bjDocumentSecurityLabel">
    <vt:lpwstr>Public - General Business</vt:lpwstr>
  </property>
</Properties>
</file>